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sldIdLst>
    <p:sldId id="256" r:id="rId2"/>
    <p:sldId id="257" r:id="rId3"/>
    <p:sldId id="261" r:id="rId4"/>
    <p:sldId id="258" r:id="rId5"/>
    <p:sldId id="259" r:id="rId6"/>
    <p:sldId id="260" r:id="rId7"/>
    <p:sldId id="266" r:id="rId8"/>
    <p:sldId id="268" r:id="rId9"/>
    <p:sldId id="269" r:id="rId10"/>
    <p:sldId id="270" r:id="rId11"/>
    <p:sldId id="271" r:id="rId12"/>
    <p:sldId id="272" r:id="rId13"/>
    <p:sldId id="262" r:id="rId14"/>
    <p:sldId id="263" r:id="rId15"/>
    <p:sldId id="264" r:id="rId16"/>
    <p:sldId id="265" r:id="rId1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varScale="1">
        <p:scale>
          <a:sx n="87" d="100"/>
          <a:sy n="87" d="100"/>
        </p:scale>
        <p:origin x="-28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s-ES_tradnl" smtClean="0"/>
              <a:t>Clic para editar título</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409B51-586A-9C4A-8EC3-C23E3FBA788E}" type="datetimeFigureOut">
              <a:rPr lang="es-ES" smtClean="0"/>
              <a:t>17/06/13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931C0C-A979-6444-AE5F-3BEFE029BB48}" type="slidenum">
              <a:rPr lang="es-ES" smtClean="0"/>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ncho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46409B51-586A-9C4A-8EC3-C23E3FBA788E}" type="datetimeFigureOut">
              <a:rPr lang="es-ES" smtClean="0"/>
              <a:t>17/06/13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931C0C-A979-6444-AE5F-3BEFE029BB48}" type="slidenum">
              <a:rPr lang="es-ES" smtClean="0"/>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46409B51-586A-9C4A-8EC3-C23E3FBA788E}" type="datetimeFigureOut">
              <a:rPr lang="es-ES" smtClean="0"/>
              <a:t>17/06/13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931C0C-A979-6444-AE5F-3BEFE029BB48}" type="slidenum">
              <a:rPr lang="es-ES" smtClean="0"/>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46409B51-586A-9C4A-8EC3-C23E3FBA788E}" type="datetimeFigureOut">
              <a:rPr lang="es-ES" smtClean="0"/>
              <a:t>17/06/13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931C0C-A979-6444-AE5F-3BEFE029BB48}" type="slidenum">
              <a:rPr lang="es-ES" smtClean="0"/>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46409B51-586A-9C4A-8EC3-C23E3FBA788E}" type="datetimeFigureOut">
              <a:rPr lang="es-ES" smtClean="0"/>
              <a:t>17/06/13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931C0C-A979-6444-AE5F-3BEFE029BB48}" type="slidenum">
              <a:rPr lang="es-ES" smtClean="0"/>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Date Placeholder 4"/>
          <p:cNvSpPr>
            <a:spLocks noGrp="1"/>
          </p:cNvSpPr>
          <p:nvPr>
            <p:ph type="dt" sz="half" idx="10"/>
          </p:nvPr>
        </p:nvSpPr>
        <p:spPr/>
        <p:txBody>
          <a:bodyPr/>
          <a:lstStyle/>
          <a:p>
            <a:fld id="{46409B51-586A-9C4A-8EC3-C23E3FBA788E}" type="datetimeFigureOut">
              <a:rPr lang="es-ES" smtClean="0"/>
              <a:t>17/06/13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931C0C-A979-6444-AE5F-3BEFE029BB48}" type="slidenum">
              <a:rPr lang="es-ES" smtClean="0"/>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Date Placeholder 6"/>
          <p:cNvSpPr>
            <a:spLocks noGrp="1"/>
          </p:cNvSpPr>
          <p:nvPr>
            <p:ph type="dt" sz="half" idx="10"/>
          </p:nvPr>
        </p:nvSpPr>
        <p:spPr/>
        <p:txBody>
          <a:bodyPr/>
          <a:lstStyle/>
          <a:p>
            <a:fld id="{46409B51-586A-9C4A-8EC3-C23E3FBA788E}" type="datetimeFigureOut">
              <a:rPr lang="es-ES" smtClean="0"/>
              <a:t>17/06/13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0931C0C-A979-6444-AE5F-3BEFE029BB48}" type="slidenum">
              <a:rPr lang="es-ES" smtClean="0"/>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46409B51-586A-9C4A-8EC3-C23E3FBA788E}" type="datetimeFigureOut">
              <a:rPr lang="es-ES" smtClean="0"/>
              <a:t>17/06/13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0931C0C-A979-6444-AE5F-3BEFE029BB48}" type="slidenum">
              <a:rPr lang="es-ES" smtClean="0"/>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09B51-586A-9C4A-8EC3-C23E3FBA788E}" type="datetimeFigureOut">
              <a:rPr lang="es-ES" smtClean="0"/>
              <a:t>17/06/13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0931C0C-A979-6444-AE5F-3BEFE029BB48}" type="slidenum">
              <a:rPr lang="es-ES" smtClean="0"/>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6409B51-586A-9C4A-8EC3-C23E3FBA788E}" type="datetimeFigureOut">
              <a:rPr lang="es-ES" smtClean="0"/>
              <a:t>17/06/13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931C0C-A979-6444-AE5F-3BEFE029BB48}" type="slidenum">
              <a:rPr lang="es-ES" smtClean="0"/>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6409B51-586A-9C4A-8EC3-C23E3FBA788E}" type="datetimeFigureOut">
              <a:rPr lang="es-ES" smtClean="0"/>
              <a:t>17/06/13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931C0C-A979-6444-AE5F-3BEFE029BB48}" type="slidenum">
              <a:rPr lang="es-ES" smtClean="0"/>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09B51-586A-9C4A-8EC3-C23E3FBA788E}" type="datetimeFigureOut">
              <a:rPr lang="es-ES" smtClean="0"/>
              <a:t>17/06/13</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31C0C-A979-6444-AE5F-3BEFE029BB48}" type="slidenum">
              <a:rPr lang="es-ES" smtClean="0"/>
              <a:t>‹Nr.›</a:t>
            </a:fld>
            <a:endParaRPr lang="es-ES"/>
          </a:p>
        </p:txBody>
      </p:sp>
    </p:spTree>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Documento_de_Microsoft_Word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Documento_de_Microsoft_Word2.docx"/><Relationship Id="rId5"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Documento_de_Microsoft_Word3.docx"/><Relationship Id="rId5"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package" Target="../embeddings/Documento_de_Microsoft_Word4.docx"/><Relationship Id="rId5" Type="http://schemas.openxmlformats.org/officeDocument/2006/relationships/image" Target="../media/image4.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ATTOS</a:t>
            </a:r>
            <a:endParaRPr lang="es-ES" dirty="0"/>
          </a:p>
        </p:txBody>
      </p:sp>
      <p:sp>
        <p:nvSpPr>
          <p:cNvPr id="3" name="Subtítulo 2"/>
          <p:cNvSpPr>
            <a:spLocks noGrp="1"/>
          </p:cNvSpPr>
          <p:nvPr>
            <p:ph type="subTitle" idx="1"/>
          </p:nvPr>
        </p:nvSpPr>
        <p:spPr/>
        <p:txBody>
          <a:bodyPr/>
          <a:lstStyle/>
          <a:p>
            <a:r>
              <a:rPr lang="es-ES_tradnl" dirty="0"/>
              <a:t>Análisis de Tendencias y Temáticas a través de Opiniones y </a:t>
            </a:r>
            <a:r>
              <a:rPr lang="es-ES_tradnl" dirty="0" smtClean="0"/>
              <a:t>Sentimientos</a:t>
            </a:r>
            <a:r>
              <a:rPr lang="es-ES_tradnl" dirty="0" smtClean="0">
                <a:effectLst/>
              </a:rPr>
              <a:t> </a:t>
            </a:r>
            <a:endParaRPr lang="es-ES" dirty="0"/>
          </a:p>
        </p:txBody>
      </p:sp>
      <p:sp>
        <p:nvSpPr>
          <p:cNvPr id="4" name="CuadroTexto 3"/>
          <p:cNvSpPr txBox="1"/>
          <p:nvPr/>
        </p:nvSpPr>
        <p:spPr>
          <a:xfrm>
            <a:off x="5153194" y="5638800"/>
            <a:ext cx="2978050" cy="646331"/>
          </a:xfrm>
          <a:prstGeom prst="rect">
            <a:avLst/>
          </a:prstGeom>
          <a:noFill/>
        </p:spPr>
        <p:txBody>
          <a:bodyPr wrap="square" rtlCol="0">
            <a:spAutoFit/>
          </a:bodyPr>
          <a:lstStyle/>
          <a:p>
            <a:pPr algn="r"/>
            <a:r>
              <a:rPr lang="es-ES" dirty="0" err="1" smtClean="0"/>
              <a:t>Kick</a:t>
            </a:r>
            <a:r>
              <a:rPr lang="es-ES" dirty="0" smtClean="0"/>
              <a:t>-off</a:t>
            </a:r>
          </a:p>
          <a:p>
            <a:pPr algn="r"/>
            <a:r>
              <a:rPr lang="es-ES" dirty="0" smtClean="0"/>
              <a:t>18 de julio de 2013 </a:t>
            </a:r>
            <a:endParaRPr lang="es-ES" dirty="0"/>
          </a:p>
        </p:txBody>
      </p:sp>
    </p:spTree>
    <p:extLst>
      <p:ext uri="{BB962C8B-B14F-4D97-AF65-F5344CB8AC3E}">
        <p14:creationId xmlns:p14="http://schemas.microsoft.com/office/powerpoint/2010/main" val="8081066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800" dirty="0"/>
              <a:t>Estructura</a:t>
            </a:r>
            <a:endParaRPr lang="es-ES" sz="4800" dirty="0"/>
          </a:p>
        </p:txBody>
      </p:sp>
      <p:sp>
        <p:nvSpPr>
          <p:cNvPr id="3" name="Marcador de contenido 2"/>
          <p:cNvSpPr>
            <a:spLocks noGrp="1"/>
          </p:cNvSpPr>
          <p:nvPr>
            <p:ph idx="1"/>
          </p:nvPr>
        </p:nvSpPr>
        <p:spPr/>
        <p:txBody>
          <a:bodyPr>
            <a:normAutofit fontScale="85000" lnSpcReduction="10000"/>
          </a:bodyPr>
          <a:lstStyle/>
          <a:p>
            <a:pPr marL="0" indent="0">
              <a:buNone/>
            </a:pPr>
            <a:r>
              <a:rPr lang="es-ES_tradnl" b="1" dirty="0" smtClean="0"/>
              <a:t>M</a:t>
            </a:r>
            <a:r>
              <a:rPr lang="es-ES_tradnl" b="1" dirty="0" smtClean="0"/>
              <a:t>ÓDULO 3: </a:t>
            </a:r>
            <a:r>
              <a:rPr lang="es-ES_tradnl" b="1" dirty="0" smtClean="0"/>
              <a:t>SISTEMA </a:t>
            </a:r>
            <a:r>
              <a:rPr lang="es-ES_tradnl" b="1" dirty="0"/>
              <a:t>DE TRATAMIENTO DE INFORMACIÓN SUBJETIVA Y LENGUAJE INFORMAL</a:t>
            </a:r>
            <a:endParaRPr lang="es-ES_tradnl" b="1" dirty="0" smtClean="0"/>
          </a:p>
          <a:p>
            <a:pPr lvl="1"/>
            <a:r>
              <a:rPr lang="es-ES_tradnl" b="1" dirty="0" smtClean="0"/>
              <a:t>Actividad </a:t>
            </a:r>
            <a:r>
              <a:rPr lang="es-ES_tradnl" b="1" dirty="0"/>
              <a:t>1: Sistemas de Clasificación de la información según su orientación semántica (genérica)</a:t>
            </a:r>
            <a:endParaRPr lang="es-ES_tradnl" dirty="0"/>
          </a:p>
          <a:p>
            <a:pPr lvl="1"/>
            <a:r>
              <a:rPr lang="es-ES_tradnl" b="1" dirty="0"/>
              <a:t>Actividad 2: Especialización del sistema al dominio</a:t>
            </a:r>
            <a:endParaRPr lang="es-ES_tradnl" dirty="0"/>
          </a:p>
          <a:p>
            <a:pPr lvl="1"/>
            <a:r>
              <a:rPr lang="es-ES" b="1" dirty="0"/>
              <a:t>Actividad 3: Plataforma de visualización y resultados</a:t>
            </a:r>
            <a:endParaRPr lang="es-ES_tradnl" dirty="0"/>
          </a:p>
          <a:p>
            <a:endParaRPr lang="es-ES" dirty="0"/>
          </a:p>
        </p:txBody>
      </p:sp>
    </p:spTree>
    <p:extLst>
      <p:ext uri="{BB962C8B-B14F-4D97-AF65-F5344CB8AC3E}">
        <p14:creationId xmlns:p14="http://schemas.microsoft.com/office/powerpoint/2010/main" val="18844317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800" dirty="0"/>
              <a:t>Estructura</a:t>
            </a:r>
            <a:endParaRPr lang="es-ES" sz="4800" dirty="0"/>
          </a:p>
        </p:txBody>
      </p:sp>
      <p:sp>
        <p:nvSpPr>
          <p:cNvPr id="3" name="Marcador de contenido 2"/>
          <p:cNvSpPr>
            <a:spLocks noGrp="1"/>
          </p:cNvSpPr>
          <p:nvPr>
            <p:ph idx="1"/>
          </p:nvPr>
        </p:nvSpPr>
        <p:spPr/>
        <p:txBody>
          <a:bodyPr/>
          <a:lstStyle/>
          <a:p>
            <a:pPr marL="457200" lvl="1" indent="0">
              <a:buNone/>
            </a:pPr>
            <a:r>
              <a:rPr lang="es-ES_tradnl" b="1" dirty="0" smtClean="0"/>
              <a:t>M</a:t>
            </a:r>
            <a:r>
              <a:rPr lang="es-ES_tradnl" b="1" dirty="0" smtClean="0"/>
              <a:t>ÓDULO 4: EVALUACIÓN</a:t>
            </a:r>
            <a:endParaRPr lang="es-ES_tradnl" b="1" dirty="0" smtClean="0"/>
          </a:p>
          <a:p>
            <a:pPr lvl="1"/>
            <a:r>
              <a:rPr lang="es-ES_tradnl" b="1" dirty="0" smtClean="0"/>
              <a:t>Actividad 1</a:t>
            </a:r>
            <a:r>
              <a:rPr lang="es-ES_tradnl" b="1" dirty="0"/>
              <a:t>: Evaluación de la plataforma desarrollada</a:t>
            </a:r>
            <a:endParaRPr lang="es-ES_tradnl" dirty="0"/>
          </a:p>
          <a:p>
            <a:pPr lvl="1"/>
            <a:r>
              <a:rPr lang="es-ES_tradnl" b="1" dirty="0"/>
              <a:t>Actividad 2: Evaluación competitiva</a:t>
            </a:r>
            <a:endParaRPr lang="es-ES_tradnl" dirty="0"/>
          </a:p>
          <a:p>
            <a:endParaRPr lang="es-ES" dirty="0"/>
          </a:p>
        </p:txBody>
      </p:sp>
    </p:spTree>
    <p:extLst>
      <p:ext uri="{BB962C8B-B14F-4D97-AF65-F5344CB8AC3E}">
        <p14:creationId xmlns:p14="http://schemas.microsoft.com/office/powerpoint/2010/main" val="19176154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Estructura</a:t>
            </a:r>
            <a:endParaRPr lang="es-ES" dirty="0"/>
          </a:p>
        </p:txBody>
      </p:sp>
      <p:sp>
        <p:nvSpPr>
          <p:cNvPr id="3" name="Marcador de contenido 2"/>
          <p:cNvSpPr>
            <a:spLocks noGrp="1"/>
          </p:cNvSpPr>
          <p:nvPr>
            <p:ph idx="1"/>
          </p:nvPr>
        </p:nvSpPr>
        <p:spPr/>
        <p:txBody>
          <a:bodyPr>
            <a:normAutofit fontScale="70000" lnSpcReduction="20000"/>
          </a:bodyPr>
          <a:lstStyle/>
          <a:p>
            <a:pPr marL="0" indent="0">
              <a:buNone/>
            </a:pPr>
            <a:r>
              <a:rPr lang="es-ES" b="1" dirty="0" smtClean="0"/>
              <a:t>M</a:t>
            </a:r>
            <a:r>
              <a:rPr lang="es-ES" b="1" dirty="0" smtClean="0"/>
              <a:t>ÓDULO 4: </a:t>
            </a:r>
            <a:r>
              <a:rPr lang="es-ES" b="1" dirty="0" smtClean="0"/>
              <a:t>DISEMINACIÓN </a:t>
            </a:r>
            <a:r>
              <a:rPr lang="es-ES" b="1" dirty="0"/>
              <a:t>DE </a:t>
            </a:r>
            <a:r>
              <a:rPr lang="es-ES" b="1" dirty="0" smtClean="0"/>
              <a:t>RESULTADOS</a:t>
            </a:r>
            <a:endParaRPr lang="es-ES" u="sng" dirty="0" smtClean="0"/>
          </a:p>
          <a:p>
            <a:pPr lvl="1"/>
            <a:r>
              <a:rPr lang="es-ES" u="sng" dirty="0" smtClean="0"/>
              <a:t>Hito </a:t>
            </a:r>
            <a:r>
              <a:rPr lang="es-ES" u="sng" dirty="0"/>
              <a:t>1</a:t>
            </a:r>
            <a:r>
              <a:rPr lang="es-ES" dirty="0"/>
              <a:t>: Participación en competiciones internacionales de evaluación.</a:t>
            </a:r>
            <a:endParaRPr lang="es-ES_tradnl" dirty="0"/>
          </a:p>
          <a:p>
            <a:pPr lvl="1"/>
            <a:r>
              <a:rPr lang="es-ES" u="sng" dirty="0"/>
              <a:t>Hito 2</a:t>
            </a:r>
            <a:r>
              <a:rPr lang="es-ES" dirty="0"/>
              <a:t>: Publicación en congresos y revistas de impacto.</a:t>
            </a:r>
            <a:endParaRPr lang="es-ES_tradnl" dirty="0"/>
          </a:p>
          <a:p>
            <a:pPr lvl="1"/>
            <a:r>
              <a:rPr lang="es-ES" u="sng" dirty="0"/>
              <a:t>Hito 3</a:t>
            </a:r>
            <a:r>
              <a:rPr lang="es-ES" dirty="0"/>
              <a:t>: Organización de actividades en seminarios, congresos y competiciones.</a:t>
            </a:r>
            <a:endParaRPr lang="es-ES_tradnl" dirty="0"/>
          </a:p>
          <a:p>
            <a:pPr lvl="1"/>
            <a:r>
              <a:rPr lang="es-ES" u="sng" dirty="0"/>
              <a:t>Hito 4</a:t>
            </a:r>
            <a:r>
              <a:rPr lang="es-ES" dirty="0"/>
              <a:t>: Publicación de resultados en el portal web colaborativo  del proyecto.</a:t>
            </a:r>
            <a:endParaRPr lang="es-ES_tradnl" dirty="0"/>
          </a:p>
          <a:p>
            <a:pPr lvl="1"/>
            <a:r>
              <a:rPr lang="es-ES" u="sng" dirty="0"/>
              <a:t>Hito 5</a:t>
            </a:r>
            <a:r>
              <a:rPr lang="es-ES" dirty="0"/>
              <a:t>: Establecimiento de contactos con potenciales usuarios.</a:t>
            </a:r>
            <a:endParaRPr lang="es-ES_tradnl" dirty="0"/>
          </a:p>
          <a:p>
            <a:pPr lvl="1"/>
            <a:r>
              <a:rPr lang="es-ES" u="sng" dirty="0"/>
              <a:t>Hito 6</a:t>
            </a:r>
            <a:r>
              <a:rPr lang="es-ES" dirty="0"/>
              <a:t>: Accesibilidad pública a la plataforma del proyecto y visibilidad del mismo a través de motores de búsqueda habituales.  </a:t>
            </a:r>
            <a:endParaRPr lang="es-ES_tradnl" dirty="0"/>
          </a:p>
          <a:p>
            <a:endParaRPr lang="es-ES" dirty="0"/>
          </a:p>
        </p:txBody>
      </p:sp>
    </p:spTree>
    <p:extLst>
      <p:ext uri="{BB962C8B-B14F-4D97-AF65-F5344CB8AC3E}">
        <p14:creationId xmlns:p14="http://schemas.microsoft.com/office/powerpoint/2010/main" val="5435599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Interacción</a:t>
            </a:r>
            <a:endParaRPr lang="es-ES" dirty="0"/>
          </a:p>
        </p:txBody>
      </p:sp>
      <p:sp>
        <p:nvSpPr>
          <p:cNvPr id="3" name="Marcador de contenido 2"/>
          <p:cNvSpPr>
            <a:spLocks noGrp="1"/>
          </p:cNvSpPr>
          <p:nvPr>
            <p:ph idx="1"/>
          </p:nvPr>
        </p:nvSpPr>
        <p:spPr/>
        <p:txBody>
          <a:bodyPr>
            <a:normAutofit/>
          </a:bodyPr>
          <a:lstStyle/>
          <a:p>
            <a:pPr marL="0" indent="0">
              <a:buNone/>
            </a:pPr>
            <a:r>
              <a:rPr lang="es-ES" sz="1600" dirty="0"/>
              <a:t>I</a:t>
            </a:r>
            <a:r>
              <a:rPr lang="es-ES" sz="1600" dirty="0" smtClean="0"/>
              <a:t>nteracción </a:t>
            </a:r>
            <a:r>
              <a:rPr lang="es-ES" sz="1600" dirty="0"/>
              <a:t>entre los objetivos globales del </a:t>
            </a:r>
            <a:r>
              <a:rPr lang="es-ES" sz="1600" dirty="0" smtClean="0"/>
              <a:t>proyecto </a:t>
            </a:r>
            <a:r>
              <a:rPr lang="es-ES" sz="1600" dirty="0"/>
              <a:t>(</a:t>
            </a:r>
            <a:r>
              <a:rPr lang="es-ES" sz="1600" dirty="0" err="1"/>
              <a:t>Ox</a:t>
            </a:r>
            <a:r>
              <a:rPr lang="es-ES" sz="1600" dirty="0"/>
              <a:t>), los objetivos de cada </a:t>
            </a:r>
            <a:r>
              <a:rPr lang="es-ES" sz="1600" dirty="0" err="1"/>
              <a:t>subproyecto</a:t>
            </a:r>
            <a:r>
              <a:rPr lang="es-ES" sz="1600" dirty="0"/>
              <a:t> (</a:t>
            </a:r>
            <a:r>
              <a:rPr lang="es-ES" sz="1600" dirty="0" err="1"/>
              <a:t>UJAx</a:t>
            </a:r>
            <a:r>
              <a:rPr lang="es-ES" sz="1600" dirty="0"/>
              <a:t>, </a:t>
            </a:r>
            <a:r>
              <a:rPr lang="es-ES" sz="1600" dirty="0" err="1"/>
              <a:t>UAx</a:t>
            </a:r>
            <a:r>
              <a:rPr lang="es-ES" sz="1600" dirty="0"/>
              <a:t>, </a:t>
            </a:r>
            <a:r>
              <a:rPr lang="es-ES" sz="1600" dirty="0" err="1"/>
              <a:t>USEx</a:t>
            </a:r>
            <a:r>
              <a:rPr lang="es-ES" sz="1600" dirty="0"/>
              <a:t>) y las actividades correspondientes a los módulos tecnológicos 2, 3, y 4 </a:t>
            </a:r>
          </a:p>
        </p:txBody>
      </p:sp>
      <p:graphicFrame>
        <p:nvGraphicFramePr>
          <p:cNvPr id="5" name="Objeto 4"/>
          <p:cNvGraphicFramePr>
            <a:graphicFrameLocks noChangeAspect="1"/>
          </p:cNvGraphicFramePr>
          <p:nvPr>
            <p:extLst>
              <p:ext uri="{D42A27DB-BD31-4B8C-83A1-F6EECF244321}">
                <p14:modId xmlns:p14="http://schemas.microsoft.com/office/powerpoint/2010/main" val="1860825558"/>
              </p:ext>
            </p:extLst>
          </p:nvPr>
        </p:nvGraphicFramePr>
        <p:xfrm>
          <a:off x="120963" y="2622960"/>
          <a:ext cx="9023037" cy="2708741"/>
        </p:xfrm>
        <a:graphic>
          <a:graphicData uri="http://schemas.openxmlformats.org/presentationml/2006/ole">
            <mc:AlternateContent xmlns:mc="http://schemas.openxmlformats.org/markup-compatibility/2006">
              <mc:Choice xmlns:v="urn:schemas-microsoft-com:vml" Requires="v">
                <p:oleObj spid="_x0000_s1035" name="Documento" r:id="rId4" imgW="6261100" imgH="1879600" progId="Word.Document.12">
                  <p:embed/>
                </p:oleObj>
              </mc:Choice>
              <mc:Fallback>
                <p:oleObj name="Documento" r:id="rId4" imgW="6261100" imgH="1879600" progId="Word.Document.12">
                  <p:embed/>
                  <p:pic>
                    <p:nvPicPr>
                      <p:cNvPr id="0" name=""/>
                      <p:cNvPicPr/>
                      <p:nvPr/>
                    </p:nvPicPr>
                    <p:blipFill>
                      <a:blip r:embed="rId5"/>
                      <a:stretch>
                        <a:fillRect/>
                      </a:stretch>
                    </p:blipFill>
                    <p:spPr>
                      <a:xfrm>
                        <a:off x="120963" y="2622960"/>
                        <a:ext cx="9023037" cy="2708741"/>
                      </a:xfrm>
                      <a:prstGeom prst="rect">
                        <a:avLst/>
                      </a:prstGeom>
                    </p:spPr>
                  </p:pic>
                </p:oleObj>
              </mc:Fallback>
            </mc:AlternateContent>
          </a:graphicData>
        </a:graphic>
      </p:graphicFrame>
    </p:spTree>
    <p:extLst>
      <p:ext uri="{BB962C8B-B14F-4D97-AF65-F5344CB8AC3E}">
        <p14:creationId xmlns:p14="http://schemas.microsoft.com/office/powerpoint/2010/main" val="28051192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Cronograma orientativo</a:t>
            </a:r>
            <a:endParaRPr lang="es-ES" dirty="0"/>
          </a:p>
        </p:txBody>
      </p:sp>
      <p:graphicFrame>
        <p:nvGraphicFramePr>
          <p:cNvPr id="4" name="Objeto 3"/>
          <p:cNvGraphicFramePr>
            <a:graphicFrameLocks noChangeAspect="1"/>
          </p:cNvGraphicFramePr>
          <p:nvPr>
            <p:extLst>
              <p:ext uri="{D42A27DB-BD31-4B8C-83A1-F6EECF244321}">
                <p14:modId xmlns:p14="http://schemas.microsoft.com/office/powerpoint/2010/main" val="3335401784"/>
              </p:ext>
            </p:extLst>
          </p:nvPr>
        </p:nvGraphicFramePr>
        <p:xfrm>
          <a:off x="342177" y="1995512"/>
          <a:ext cx="8534400" cy="4356100"/>
        </p:xfrm>
        <a:graphic>
          <a:graphicData uri="http://schemas.openxmlformats.org/presentationml/2006/ole">
            <mc:AlternateContent xmlns:mc="http://schemas.openxmlformats.org/markup-compatibility/2006">
              <mc:Choice xmlns:v="urn:schemas-microsoft-com:vml" Requires="v">
                <p:oleObj spid="_x0000_s2059" name="Documento" r:id="rId4" imgW="8534400" imgH="4356100" progId="Word.Document.12">
                  <p:embed/>
                </p:oleObj>
              </mc:Choice>
              <mc:Fallback>
                <p:oleObj name="Documento" r:id="rId4" imgW="8534400" imgH="4356100" progId="Word.Document.12">
                  <p:embed/>
                  <p:pic>
                    <p:nvPicPr>
                      <p:cNvPr id="0" name=""/>
                      <p:cNvPicPr/>
                      <p:nvPr/>
                    </p:nvPicPr>
                    <p:blipFill>
                      <a:blip r:embed="rId5"/>
                      <a:stretch>
                        <a:fillRect/>
                      </a:stretch>
                    </p:blipFill>
                    <p:spPr>
                      <a:xfrm>
                        <a:off x="342177" y="1995512"/>
                        <a:ext cx="8534400" cy="4356100"/>
                      </a:xfrm>
                      <a:prstGeom prst="rect">
                        <a:avLst/>
                      </a:prstGeom>
                    </p:spPr>
                  </p:pic>
                </p:oleObj>
              </mc:Fallback>
            </mc:AlternateContent>
          </a:graphicData>
        </a:graphic>
      </p:graphicFrame>
    </p:spTree>
    <p:extLst>
      <p:ext uri="{BB962C8B-B14F-4D97-AF65-F5344CB8AC3E}">
        <p14:creationId xmlns:p14="http://schemas.microsoft.com/office/powerpoint/2010/main" val="3475004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Temporalidad</a:t>
            </a:r>
            <a:endParaRPr lang="es-ES" dirty="0"/>
          </a:p>
        </p:txBody>
      </p:sp>
      <p:graphicFrame>
        <p:nvGraphicFramePr>
          <p:cNvPr id="4" name="Objeto 3"/>
          <p:cNvGraphicFramePr>
            <a:graphicFrameLocks noChangeAspect="1"/>
          </p:cNvGraphicFramePr>
          <p:nvPr>
            <p:extLst>
              <p:ext uri="{D42A27DB-BD31-4B8C-83A1-F6EECF244321}">
                <p14:modId xmlns:p14="http://schemas.microsoft.com/office/powerpoint/2010/main" val="176554974"/>
              </p:ext>
            </p:extLst>
          </p:nvPr>
        </p:nvGraphicFramePr>
        <p:xfrm>
          <a:off x="304800" y="2482850"/>
          <a:ext cx="8534400" cy="1892300"/>
        </p:xfrm>
        <a:graphic>
          <a:graphicData uri="http://schemas.openxmlformats.org/presentationml/2006/ole">
            <mc:AlternateContent xmlns:mc="http://schemas.openxmlformats.org/markup-compatibility/2006">
              <mc:Choice xmlns:v="urn:schemas-microsoft-com:vml" Requires="v">
                <p:oleObj spid="_x0000_s3083" name="Documento" r:id="rId4" imgW="8534400" imgH="1892300" progId="Word.Document.12">
                  <p:embed/>
                </p:oleObj>
              </mc:Choice>
              <mc:Fallback>
                <p:oleObj name="Documento" r:id="rId4" imgW="8534400" imgH="1892300" progId="Word.Document.12">
                  <p:embed/>
                  <p:pic>
                    <p:nvPicPr>
                      <p:cNvPr id="0" name=""/>
                      <p:cNvPicPr/>
                      <p:nvPr/>
                    </p:nvPicPr>
                    <p:blipFill>
                      <a:blip r:embed="rId5"/>
                      <a:stretch>
                        <a:fillRect/>
                      </a:stretch>
                    </p:blipFill>
                    <p:spPr>
                      <a:xfrm>
                        <a:off x="304800" y="2482850"/>
                        <a:ext cx="8534400" cy="1892300"/>
                      </a:xfrm>
                      <a:prstGeom prst="rect">
                        <a:avLst/>
                      </a:prstGeom>
                    </p:spPr>
                  </p:pic>
                </p:oleObj>
              </mc:Fallback>
            </mc:AlternateContent>
          </a:graphicData>
        </a:graphic>
      </p:graphicFrame>
    </p:spTree>
    <p:extLst>
      <p:ext uri="{BB962C8B-B14F-4D97-AF65-F5344CB8AC3E}">
        <p14:creationId xmlns:p14="http://schemas.microsoft.com/office/powerpoint/2010/main" val="697166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Plataforma para el proyecto</a:t>
            </a:r>
            <a:endParaRPr lang="es-ES" dirty="0"/>
          </a:p>
        </p:txBody>
      </p:sp>
      <p:graphicFrame>
        <p:nvGraphicFramePr>
          <p:cNvPr id="4" name="Objeto 3"/>
          <p:cNvGraphicFramePr>
            <a:graphicFrameLocks noChangeAspect="1"/>
          </p:cNvGraphicFramePr>
          <p:nvPr>
            <p:extLst>
              <p:ext uri="{D42A27DB-BD31-4B8C-83A1-F6EECF244321}">
                <p14:modId xmlns:p14="http://schemas.microsoft.com/office/powerpoint/2010/main" val="647169221"/>
              </p:ext>
            </p:extLst>
          </p:nvPr>
        </p:nvGraphicFramePr>
        <p:xfrm>
          <a:off x="1756464" y="1833563"/>
          <a:ext cx="5397500" cy="4292600"/>
        </p:xfrm>
        <a:graphic>
          <a:graphicData uri="http://schemas.openxmlformats.org/presentationml/2006/ole">
            <mc:AlternateContent xmlns:mc="http://schemas.openxmlformats.org/markup-compatibility/2006">
              <mc:Choice xmlns:v="urn:schemas-microsoft-com:vml" Requires="v">
                <p:oleObj spid="_x0000_s4107" name="Documento" r:id="rId4" imgW="5397500" imgH="4292600" progId="Word.Document.12">
                  <p:embed/>
                </p:oleObj>
              </mc:Choice>
              <mc:Fallback>
                <p:oleObj name="Documento" r:id="rId4" imgW="5397500" imgH="4292600" progId="Word.Document.12">
                  <p:embed/>
                  <p:pic>
                    <p:nvPicPr>
                      <p:cNvPr id="0" name=""/>
                      <p:cNvPicPr/>
                      <p:nvPr/>
                    </p:nvPicPr>
                    <p:blipFill>
                      <a:blip r:embed="rId5"/>
                      <a:stretch>
                        <a:fillRect/>
                      </a:stretch>
                    </p:blipFill>
                    <p:spPr>
                      <a:xfrm>
                        <a:off x="1756464" y="1833563"/>
                        <a:ext cx="5397500" cy="4292600"/>
                      </a:xfrm>
                      <a:prstGeom prst="rect">
                        <a:avLst/>
                      </a:prstGeom>
                    </p:spPr>
                  </p:pic>
                </p:oleObj>
              </mc:Fallback>
            </mc:AlternateContent>
          </a:graphicData>
        </a:graphic>
      </p:graphicFrame>
    </p:spTree>
    <p:extLst>
      <p:ext uri="{BB962C8B-B14F-4D97-AF65-F5344CB8AC3E}">
        <p14:creationId xmlns:p14="http://schemas.microsoft.com/office/powerpoint/2010/main" val="167144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Temas</a:t>
            </a:r>
            <a:endParaRPr lang="es-ES" dirty="0"/>
          </a:p>
        </p:txBody>
      </p:sp>
      <p:sp>
        <p:nvSpPr>
          <p:cNvPr id="3" name="Marcador de contenido 2"/>
          <p:cNvSpPr>
            <a:spLocks noGrp="1"/>
          </p:cNvSpPr>
          <p:nvPr>
            <p:ph idx="1"/>
          </p:nvPr>
        </p:nvSpPr>
        <p:spPr/>
        <p:txBody>
          <a:bodyPr>
            <a:normAutofit fontScale="85000" lnSpcReduction="20000"/>
          </a:bodyPr>
          <a:lstStyle/>
          <a:p>
            <a:r>
              <a:rPr lang="es-ES" dirty="0" smtClean="0"/>
              <a:t>Objetivos generales</a:t>
            </a:r>
          </a:p>
          <a:p>
            <a:r>
              <a:rPr lang="es-ES" dirty="0" smtClean="0"/>
              <a:t>Objetivos específicos </a:t>
            </a:r>
            <a:r>
              <a:rPr lang="es-ES" dirty="0" err="1" smtClean="0"/>
              <a:t>subproyectos</a:t>
            </a:r>
            <a:endParaRPr lang="es-ES" dirty="0" smtClean="0"/>
          </a:p>
          <a:p>
            <a:r>
              <a:rPr lang="es-ES" dirty="0" smtClean="0"/>
              <a:t>Planificación</a:t>
            </a:r>
          </a:p>
          <a:p>
            <a:r>
              <a:rPr lang="es-ES" dirty="0" smtClean="0"/>
              <a:t>Cronograma (asignación de personas a tareas)</a:t>
            </a:r>
          </a:p>
          <a:p>
            <a:r>
              <a:rPr lang="fr-CA" dirty="0" smtClean="0"/>
              <a:t>Portal </a:t>
            </a:r>
            <a:r>
              <a:rPr lang="fr-CA" dirty="0"/>
              <a:t>web </a:t>
            </a:r>
            <a:r>
              <a:rPr lang="fr-CA" dirty="0" err="1"/>
              <a:t>colaborativo</a:t>
            </a:r>
            <a:r>
              <a:rPr lang="fr-CA" dirty="0"/>
              <a:t> para la </a:t>
            </a:r>
            <a:r>
              <a:rPr lang="fr-CA" dirty="0" err="1"/>
              <a:t>gestión</a:t>
            </a:r>
            <a:r>
              <a:rPr lang="fr-CA" dirty="0"/>
              <a:t> y control </a:t>
            </a:r>
            <a:r>
              <a:rPr lang="fr-CA" dirty="0" err="1"/>
              <a:t>del</a:t>
            </a:r>
            <a:r>
              <a:rPr lang="fr-CA" dirty="0"/>
              <a:t> </a:t>
            </a:r>
            <a:r>
              <a:rPr lang="fr-CA" dirty="0" err="1"/>
              <a:t>proyecto</a:t>
            </a:r>
            <a:r>
              <a:rPr lang="es-ES_tradnl" dirty="0" smtClean="0">
                <a:effectLst/>
              </a:rPr>
              <a:t> ATTOS</a:t>
            </a:r>
            <a:endParaRPr lang="es-ES" dirty="0" smtClean="0"/>
          </a:p>
          <a:p>
            <a:r>
              <a:rPr lang="es-ES" dirty="0" smtClean="0"/>
              <a:t>Logo ATTOS</a:t>
            </a:r>
          </a:p>
          <a:p>
            <a:endParaRPr lang="es-ES" dirty="0" smtClean="0"/>
          </a:p>
          <a:p>
            <a:endParaRPr lang="es-ES" dirty="0"/>
          </a:p>
        </p:txBody>
      </p:sp>
    </p:spTree>
    <p:extLst>
      <p:ext uri="{BB962C8B-B14F-4D97-AF65-F5344CB8AC3E}">
        <p14:creationId xmlns:p14="http://schemas.microsoft.com/office/powerpoint/2010/main" val="30601785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 globales</a:t>
            </a:r>
            <a:endParaRPr lang="es-ES" dirty="0"/>
          </a:p>
        </p:txBody>
      </p:sp>
      <p:sp>
        <p:nvSpPr>
          <p:cNvPr id="3" name="Marcador de contenido 2"/>
          <p:cNvSpPr>
            <a:spLocks noGrp="1"/>
          </p:cNvSpPr>
          <p:nvPr>
            <p:ph idx="1"/>
          </p:nvPr>
        </p:nvSpPr>
        <p:spPr/>
        <p:txBody>
          <a:bodyPr>
            <a:noAutofit/>
          </a:bodyPr>
          <a:lstStyle/>
          <a:p>
            <a:pPr lvl="0"/>
            <a:r>
              <a:rPr lang="es-ES_tradnl" sz="1400" dirty="0"/>
              <a:t>Creación, adaptación y mejora de recursos, técnicas y herramientas que modelan el lenguaje subjetivo e informal generado en diversas fuentes de información (blogs, </a:t>
            </a:r>
            <a:r>
              <a:rPr lang="es-ES_tradnl" sz="1400" dirty="0" err="1"/>
              <a:t>microblogs</a:t>
            </a:r>
            <a:r>
              <a:rPr lang="es-ES_tradnl" sz="1400" dirty="0"/>
              <a:t>, redes sociales, etc.). Tratamiento del lenguaje emocional, la </a:t>
            </a:r>
            <a:r>
              <a:rPr lang="es-ES_tradnl" sz="1400" dirty="0" err="1"/>
              <a:t>multilingualidad</a:t>
            </a:r>
            <a:r>
              <a:rPr lang="es-ES_tradnl" sz="1400" dirty="0"/>
              <a:t> y la aplicación a entornos concretos.</a:t>
            </a:r>
            <a:endParaRPr lang="es-ES_tradnl" sz="1400" dirty="0" smtClean="0">
              <a:effectLst/>
            </a:endParaRPr>
          </a:p>
          <a:p>
            <a:pPr lvl="0"/>
            <a:r>
              <a:rPr lang="es-ES_tradnl" sz="1400" dirty="0"/>
              <a:t>Desarrollo de subsistemas inteligentes de procesamiento (recuperación, tratamiento, comprensión y descubrimiento) de la información adaptados a las nuevas formas de comunicación con capacidad de interpretar y valorar el contexto del mensaje.</a:t>
            </a:r>
            <a:endParaRPr lang="es-ES_tradnl" sz="1400" dirty="0" smtClean="0">
              <a:effectLst/>
            </a:endParaRPr>
          </a:p>
          <a:p>
            <a:pPr lvl="0"/>
            <a:r>
              <a:rPr lang="es-ES_tradnl" sz="1400" dirty="0"/>
              <a:t>Integración de los recursos, herramientas y sistemas desarrollados para el análisis de la subjetividad en una plataforma web de monitorización, cuya validez se demostrará sobre varios escenarios de uso concreto de distintos ámbitos (turismo, política, empresarial, comercio electrónico, etc.). </a:t>
            </a:r>
            <a:endParaRPr lang="es-ES_tradnl" sz="1400" dirty="0" smtClean="0">
              <a:effectLst/>
            </a:endParaRPr>
          </a:p>
          <a:p>
            <a:pPr lvl="0"/>
            <a:r>
              <a:rPr lang="es-ES_tradnl" sz="1400" dirty="0"/>
              <a:t>Evaluación de la plataforma. Promoción de las líneas de investigación del proyecto mediante la participación y organización de actividades en campañas, congresos, talleres, seminarios y redes temáticas.</a:t>
            </a:r>
            <a:endParaRPr lang="es-ES_tradnl" sz="1400" dirty="0" smtClean="0">
              <a:effectLst/>
            </a:endParaRPr>
          </a:p>
          <a:p>
            <a:endParaRPr lang="es-ES" sz="1400" dirty="0"/>
          </a:p>
        </p:txBody>
      </p:sp>
    </p:spTree>
    <p:extLst>
      <p:ext uri="{BB962C8B-B14F-4D97-AF65-F5344CB8AC3E}">
        <p14:creationId xmlns:p14="http://schemas.microsoft.com/office/powerpoint/2010/main" val="18298375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 </a:t>
            </a:r>
            <a:r>
              <a:rPr lang="es-ES" dirty="0" err="1" smtClean="0"/>
              <a:t>subproyectos</a:t>
            </a:r>
            <a:endParaRPr lang="es-ES" dirty="0"/>
          </a:p>
        </p:txBody>
      </p:sp>
      <p:sp>
        <p:nvSpPr>
          <p:cNvPr id="3" name="Marcador de contenido 2"/>
          <p:cNvSpPr>
            <a:spLocks noGrp="1"/>
          </p:cNvSpPr>
          <p:nvPr>
            <p:ph idx="1"/>
          </p:nvPr>
        </p:nvSpPr>
        <p:spPr>
          <a:xfrm>
            <a:off x="457200" y="1585082"/>
            <a:ext cx="8229600" cy="4525963"/>
          </a:xfrm>
        </p:spPr>
        <p:txBody>
          <a:bodyPr>
            <a:noAutofit/>
          </a:bodyPr>
          <a:lstStyle/>
          <a:p>
            <a:endParaRPr lang="es-ES_tradnl" sz="1800" dirty="0"/>
          </a:p>
          <a:p>
            <a:r>
              <a:rPr lang="es-ES_tradnl" sz="1800" b="1" dirty="0"/>
              <a:t>ATTOS (UJA): Análisis de Tendencias y Temáticas a través de Opiniones y Sentimientos</a:t>
            </a:r>
            <a:endParaRPr lang="es-ES_tradnl" sz="1800" dirty="0"/>
          </a:p>
          <a:p>
            <a:pPr lvl="1"/>
            <a:r>
              <a:rPr lang="es-ES_tradnl" sz="1400" dirty="0"/>
              <a:t>Desarrollo y adaptación de herramientas para el procesamiento de la información informal presente en la Web 2.0, y especialmente en la detección y clasificación de información subjetiva.</a:t>
            </a:r>
            <a:endParaRPr lang="es-ES_tradnl" sz="1400" dirty="0" smtClean="0">
              <a:effectLst/>
            </a:endParaRPr>
          </a:p>
          <a:p>
            <a:pPr lvl="1"/>
            <a:r>
              <a:rPr lang="es-ES_tradnl" sz="1400" dirty="0"/>
              <a:t>Desarrollo e integración de recursos semánticos que faciliten la clasificación de la información subjetiva según su polaridad y su intensidad.</a:t>
            </a:r>
            <a:endParaRPr lang="es-ES_tradnl" sz="1400" dirty="0" smtClean="0">
              <a:effectLst/>
            </a:endParaRPr>
          </a:p>
          <a:p>
            <a:pPr lvl="1"/>
            <a:r>
              <a:rPr lang="es-ES_tradnl" sz="1400" dirty="0"/>
              <a:t>Desarrollo de herramientas de tratamiento de información espacial y multilingüe.</a:t>
            </a:r>
            <a:endParaRPr lang="es-ES_tradnl" sz="1400" dirty="0" smtClean="0">
              <a:effectLst/>
            </a:endParaRPr>
          </a:p>
          <a:p>
            <a:pPr lvl="1"/>
            <a:r>
              <a:rPr lang="es-ES_tradnl" sz="1400" dirty="0"/>
              <a:t>Construcción de una plataforma de procesamiento inteligente que integre las técnicas desarrolladas por todos los equipos de este proyecto para la explotación de la información subjetiva y que sea fácilmente adaptable a diversos dominios de aplicación.</a:t>
            </a:r>
            <a:endParaRPr lang="es-ES_tradnl" sz="1400" dirty="0" smtClean="0">
              <a:effectLst/>
            </a:endParaRPr>
          </a:p>
          <a:p>
            <a:pPr lvl="1"/>
            <a:r>
              <a:rPr lang="es-ES_tradnl" sz="1400" dirty="0"/>
              <a:t>Evaluación competitiva en campañas </a:t>
            </a:r>
            <a:r>
              <a:rPr lang="es-ES_tradnl" sz="1400" dirty="0" smtClean="0"/>
              <a:t>internacionales</a:t>
            </a:r>
            <a:endParaRPr lang="es-ES_tradnl" sz="1400" dirty="0"/>
          </a:p>
          <a:p>
            <a:endParaRPr lang="es-ES_tradnl" sz="1800" dirty="0"/>
          </a:p>
          <a:p>
            <a:endParaRPr lang="es-ES" sz="1800" dirty="0"/>
          </a:p>
        </p:txBody>
      </p:sp>
    </p:spTree>
    <p:extLst>
      <p:ext uri="{BB962C8B-B14F-4D97-AF65-F5344CB8AC3E}">
        <p14:creationId xmlns:p14="http://schemas.microsoft.com/office/powerpoint/2010/main" val="21165932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 </a:t>
            </a:r>
            <a:r>
              <a:rPr lang="es-ES" dirty="0" err="1" smtClean="0"/>
              <a:t>subproyectos</a:t>
            </a:r>
            <a:endParaRPr lang="es-ES" dirty="0"/>
          </a:p>
        </p:txBody>
      </p:sp>
      <p:sp>
        <p:nvSpPr>
          <p:cNvPr id="3" name="Marcador de contenido 2"/>
          <p:cNvSpPr>
            <a:spLocks noGrp="1"/>
          </p:cNvSpPr>
          <p:nvPr>
            <p:ph idx="1"/>
          </p:nvPr>
        </p:nvSpPr>
        <p:spPr/>
        <p:txBody>
          <a:bodyPr>
            <a:noAutofit/>
          </a:bodyPr>
          <a:lstStyle/>
          <a:p>
            <a:r>
              <a:rPr lang="en-US" sz="1800" b="1" dirty="0" smtClean="0"/>
              <a:t>SOTTA (UA): Semantic Opinion Techniques for Tendencies Analysis</a:t>
            </a:r>
            <a:endParaRPr lang="es-ES_tradnl" sz="1800" dirty="0" smtClean="0"/>
          </a:p>
          <a:p>
            <a:pPr lvl="1"/>
            <a:r>
              <a:rPr lang="es-ES_tradnl" sz="1600" dirty="0" smtClean="0"/>
              <a:t>Desarrollo y anotación de corpus que permita tanto aplicar técnicas de aprendizaje supervisadas para el desarrollo de las técnicas de análisis de opiniones como utilizarlo para su evaluación.</a:t>
            </a:r>
            <a:endParaRPr lang="es-ES_tradnl" sz="1600" dirty="0" smtClean="0">
              <a:effectLst/>
            </a:endParaRPr>
          </a:p>
          <a:p>
            <a:pPr lvl="1"/>
            <a:r>
              <a:rPr lang="es-ES_tradnl" sz="1600" dirty="0" smtClean="0"/>
              <a:t>Desarrollo de técnicas que permitan identificar y resolver la presencia de metáforas, ironía y sarcasmo en textos subjetivos. </a:t>
            </a:r>
            <a:endParaRPr lang="es-ES_tradnl" sz="1600" dirty="0" smtClean="0">
              <a:effectLst/>
            </a:endParaRPr>
          </a:p>
          <a:p>
            <a:pPr lvl="1"/>
            <a:r>
              <a:rPr lang="es-ES_tradnl" sz="1600" dirty="0" smtClean="0"/>
              <a:t>Desarrollo de técnicas y herramientas de tratamiento temporal, de producción automática de resúmenes y síntesis de información.</a:t>
            </a:r>
            <a:endParaRPr lang="es-ES_tradnl" sz="1600" dirty="0" smtClean="0">
              <a:effectLst/>
            </a:endParaRPr>
          </a:p>
          <a:p>
            <a:pPr lvl="1"/>
            <a:r>
              <a:rPr lang="es-ES_tradnl" sz="1600" dirty="0" smtClean="0"/>
              <a:t>Desarrollo de una herramienta de análisis de tendencias en función a perfiles de usuarios.</a:t>
            </a:r>
            <a:endParaRPr lang="es-ES_tradnl" sz="1600" dirty="0" smtClean="0">
              <a:effectLst/>
            </a:endParaRPr>
          </a:p>
          <a:p>
            <a:pPr lvl="1"/>
            <a:r>
              <a:rPr lang="es-ES_tradnl" sz="1600" dirty="0" smtClean="0"/>
              <a:t>Organización de jornadas, </a:t>
            </a:r>
            <a:r>
              <a:rPr lang="es-ES_tradnl" sz="1600" dirty="0" err="1" smtClean="0"/>
              <a:t>workshops</a:t>
            </a:r>
            <a:r>
              <a:rPr lang="es-ES_tradnl" sz="1600" dirty="0" smtClean="0"/>
              <a:t>. Evaluación de la plataforma mediante validación interna y externa y evaluación competitiva en campañas internacionales.</a:t>
            </a:r>
            <a:endParaRPr lang="es-ES_tradnl" sz="1600" dirty="0" smtClean="0">
              <a:effectLst/>
            </a:endParaRPr>
          </a:p>
          <a:p>
            <a:endParaRPr lang="es-ES" sz="1800" dirty="0"/>
          </a:p>
        </p:txBody>
      </p:sp>
    </p:spTree>
    <p:extLst>
      <p:ext uri="{BB962C8B-B14F-4D97-AF65-F5344CB8AC3E}">
        <p14:creationId xmlns:p14="http://schemas.microsoft.com/office/powerpoint/2010/main" val="28422426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 </a:t>
            </a:r>
            <a:r>
              <a:rPr lang="es-ES" dirty="0" err="1" smtClean="0"/>
              <a:t>subproyectos</a:t>
            </a:r>
            <a:endParaRPr lang="es-ES" dirty="0"/>
          </a:p>
        </p:txBody>
      </p:sp>
      <p:sp>
        <p:nvSpPr>
          <p:cNvPr id="3" name="Marcador de contenido 2"/>
          <p:cNvSpPr>
            <a:spLocks noGrp="1"/>
          </p:cNvSpPr>
          <p:nvPr>
            <p:ph idx="1"/>
          </p:nvPr>
        </p:nvSpPr>
        <p:spPr/>
        <p:txBody>
          <a:bodyPr>
            <a:noAutofit/>
          </a:bodyPr>
          <a:lstStyle/>
          <a:p>
            <a:r>
              <a:rPr lang="es-ES" sz="1800" b="1" dirty="0" smtClean="0"/>
              <a:t>ACOGEUS (USE): Análisis de </a:t>
            </a:r>
            <a:r>
              <a:rPr lang="es-ES" sz="1800" b="1" dirty="0" err="1" smtClean="0"/>
              <a:t>COntenidos</a:t>
            </a:r>
            <a:r>
              <a:rPr lang="es-ES" sz="1800" b="1" dirty="0" smtClean="0"/>
              <a:t> </a:t>
            </a:r>
            <a:r>
              <a:rPr lang="es-ES" sz="1800" b="1" dirty="0" err="1" smtClean="0"/>
              <a:t>GEnerados</a:t>
            </a:r>
            <a:r>
              <a:rPr lang="es-ES" sz="1800" b="1" dirty="0" smtClean="0"/>
              <a:t> por </a:t>
            </a:r>
            <a:r>
              <a:rPr lang="es-ES" sz="1800" b="1" dirty="0" err="1" smtClean="0"/>
              <a:t>USuarios</a:t>
            </a:r>
            <a:endParaRPr lang="es-ES_tradnl" sz="1800" dirty="0" smtClean="0"/>
          </a:p>
          <a:p>
            <a:pPr lvl="0"/>
            <a:r>
              <a:rPr lang="es-ES_tradnl" sz="1800" dirty="0" smtClean="0"/>
              <a:t>Identificación de fuentes online con información subjetiva y recuperación de dicha información</a:t>
            </a:r>
            <a:r>
              <a:rPr lang="es-ES" sz="1800" dirty="0" smtClean="0"/>
              <a:t>. </a:t>
            </a:r>
            <a:endParaRPr lang="es-ES_tradnl" sz="1800" dirty="0" smtClean="0">
              <a:effectLst/>
            </a:endParaRPr>
          </a:p>
          <a:p>
            <a:pPr lvl="0"/>
            <a:r>
              <a:rPr lang="es-ES_tradnl" sz="1800" dirty="0" smtClean="0"/>
              <a:t>Análisis y especialización de técnicas y herramientas a los dominios de aplicación. Creación de recursos propios para cada uno de los dominios a abordar.</a:t>
            </a:r>
            <a:endParaRPr lang="es-ES_tradnl" sz="1800" dirty="0" smtClean="0">
              <a:effectLst/>
            </a:endParaRPr>
          </a:p>
          <a:p>
            <a:pPr lvl="0"/>
            <a:r>
              <a:rPr lang="es-ES_tradnl" sz="1800" dirty="0" smtClean="0"/>
              <a:t>Desarrollo de técnicas que permitan identificar diversos registros del lenguaje (ofensivo, violento, etc.)</a:t>
            </a:r>
            <a:endParaRPr lang="es-ES_tradnl" sz="1800" dirty="0" smtClean="0">
              <a:effectLst/>
            </a:endParaRPr>
          </a:p>
          <a:p>
            <a:pPr lvl="0"/>
            <a:r>
              <a:rPr lang="es-ES_tradnl" sz="1800" dirty="0" smtClean="0"/>
              <a:t>Desarrollo de técnicas de agrupamiento que faciliten la minería de opiniones en función a perfiles de usuarios.</a:t>
            </a:r>
            <a:endParaRPr lang="es-ES_tradnl" sz="1800" dirty="0" smtClean="0">
              <a:effectLst/>
            </a:endParaRPr>
          </a:p>
          <a:p>
            <a:pPr lvl="0"/>
            <a:r>
              <a:rPr lang="es-ES_tradnl" sz="1800" dirty="0" smtClean="0"/>
              <a:t>Evaluación de la plataforma mediante validación interna y externa y evaluación competitiva en campañas internacionales.</a:t>
            </a:r>
            <a:endParaRPr lang="es-ES_tradnl" sz="1800" dirty="0" smtClean="0">
              <a:effectLst/>
            </a:endParaRPr>
          </a:p>
          <a:p>
            <a:endParaRPr lang="es-ES" sz="1800" dirty="0"/>
          </a:p>
        </p:txBody>
      </p:sp>
    </p:spTree>
    <p:extLst>
      <p:ext uri="{BB962C8B-B14F-4D97-AF65-F5344CB8AC3E}">
        <p14:creationId xmlns:p14="http://schemas.microsoft.com/office/powerpoint/2010/main" val="31121064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Módulos</a:t>
            </a:r>
            <a:endParaRPr lang="es-ES" dirty="0"/>
          </a:p>
        </p:txBody>
      </p:sp>
      <p:sp>
        <p:nvSpPr>
          <p:cNvPr id="3" name="Marcador de contenido 2"/>
          <p:cNvSpPr>
            <a:spLocks noGrp="1"/>
          </p:cNvSpPr>
          <p:nvPr>
            <p:ph idx="1"/>
          </p:nvPr>
        </p:nvSpPr>
        <p:spPr/>
        <p:txBody>
          <a:bodyPr>
            <a:normAutofit fontScale="85000" lnSpcReduction="10000"/>
          </a:bodyPr>
          <a:lstStyle/>
          <a:p>
            <a:r>
              <a:rPr lang="es-ES_tradnl" b="1" dirty="0"/>
              <a:t>GESTIÓN Y COORDINACIÓN DEL PROYECTO</a:t>
            </a:r>
          </a:p>
          <a:p>
            <a:r>
              <a:rPr lang="es-ES_tradnl" b="1" dirty="0"/>
              <a:t>MODELADO, ANÁLISIS Y TRATAMIENTO DE INFORMACIÓN SUBJETIVA E INFORMAL</a:t>
            </a:r>
          </a:p>
          <a:p>
            <a:r>
              <a:rPr lang="es-ES_tradnl" b="1" dirty="0" smtClean="0"/>
              <a:t>SISTEMA </a:t>
            </a:r>
            <a:r>
              <a:rPr lang="es-ES_tradnl" b="1" dirty="0"/>
              <a:t>DE TRATAMIENTO DE INFORMACIÓN SUBJETIVA Y LENGUAJE </a:t>
            </a:r>
            <a:r>
              <a:rPr lang="es-ES_tradnl" b="1" dirty="0" smtClean="0"/>
              <a:t>INFORMAL</a:t>
            </a:r>
          </a:p>
          <a:p>
            <a:r>
              <a:rPr lang="es-ES_tradnl" b="1" dirty="0"/>
              <a:t>EVALUACIÓN</a:t>
            </a:r>
          </a:p>
          <a:p>
            <a:endParaRPr lang="es-ES_tradnl" b="1" dirty="0"/>
          </a:p>
          <a:p>
            <a:endParaRPr lang="es-ES" dirty="0"/>
          </a:p>
        </p:txBody>
      </p:sp>
    </p:spTree>
    <p:extLst>
      <p:ext uri="{BB962C8B-B14F-4D97-AF65-F5344CB8AC3E}">
        <p14:creationId xmlns:p14="http://schemas.microsoft.com/office/powerpoint/2010/main" val="13705772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Estructura</a:t>
            </a:r>
            <a:endParaRPr lang="es-ES" dirty="0"/>
          </a:p>
        </p:txBody>
      </p:sp>
      <p:sp>
        <p:nvSpPr>
          <p:cNvPr id="3" name="Marcador de contenido 2"/>
          <p:cNvSpPr>
            <a:spLocks noGrp="1"/>
          </p:cNvSpPr>
          <p:nvPr>
            <p:ph idx="1"/>
          </p:nvPr>
        </p:nvSpPr>
        <p:spPr/>
        <p:txBody>
          <a:bodyPr>
            <a:normAutofit fontScale="70000" lnSpcReduction="20000"/>
          </a:bodyPr>
          <a:lstStyle/>
          <a:p>
            <a:pPr marL="0" indent="0">
              <a:buNone/>
            </a:pPr>
            <a:r>
              <a:rPr lang="es-ES_tradnl" b="1" dirty="0" smtClean="0"/>
              <a:t>M</a:t>
            </a:r>
            <a:r>
              <a:rPr lang="es-ES_tradnl" b="1" dirty="0" smtClean="0"/>
              <a:t>ódulo 1: </a:t>
            </a:r>
            <a:r>
              <a:rPr lang="es-ES_tradnl" b="1" dirty="0" smtClean="0"/>
              <a:t>GESTIÓN </a:t>
            </a:r>
            <a:r>
              <a:rPr lang="es-ES_tradnl" b="1" dirty="0"/>
              <a:t>Y COORDINACIÓN DEL PROYECTO</a:t>
            </a:r>
          </a:p>
          <a:p>
            <a:pPr lvl="1"/>
            <a:r>
              <a:rPr lang="es-ES" b="1" dirty="0"/>
              <a:t>Actividad 1: Celebración de reuniones periódicas</a:t>
            </a:r>
            <a:endParaRPr lang="es-ES_tradnl" dirty="0"/>
          </a:p>
          <a:p>
            <a:pPr lvl="2"/>
            <a:r>
              <a:rPr lang="es-ES_tradnl" dirty="0" smtClean="0"/>
              <a:t>Reunión inicial, 2 reuniones anuales</a:t>
            </a:r>
          </a:p>
          <a:p>
            <a:pPr lvl="1"/>
            <a:r>
              <a:rPr lang="fr-CA" b="1" dirty="0" err="1" smtClean="0"/>
              <a:t>Actividad</a:t>
            </a:r>
            <a:r>
              <a:rPr lang="fr-CA" b="1" dirty="0" smtClean="0"/>
              <a:t> 2: </a:t>
            </a:r>
            <a:r>
              <a:rPr lang="fr-CA" b="1" dirty="0" err="1" smtClean="0"/>
              <a:t>Establecimiento</a:t>
            </a:r>
            <a:r>
              <a:rPr lang="fr-CA" b="1" dirty="0" smtClean="0"/>
              <a:t> </a:t>
            </a:r>
            <a:r>
              <a:rPr lang="fr-CA" b="1" dirty="0"/>
              <a:t>de </a:t>
            </a:r>
            <a:r>
              <a:rPr lang="fr-CA" b="1" dirty="0" err="1"/>
              <a:t>canales</a:t>
            </a:r>
            <a:r>
              <a:rPr lang="fr-CA" b="1" dirty="0"/>
              <a:t> de </a:t>
            </a:r>
            <a:r>
              <a:rPr lang="fr-CA" b="1" dirty="0" err="1"/>
              <a:t>comunicación</a:t>
            </a:r>
            <a:r>
              <a:rPr lang="fr-CA" b="1" dirty="0"/>
              <a:t> </a:t>
            </a:r>
            <a:r>
              <a:rPr lang="fr-CA" b="1" dirty="0" err="1"/>
              <a:t>ininterrumpida</a:t>
            </a:r>
            <a:r>
              <a:rPr lang="es-ES_tradnl" dirty="0" smtClean="0">
                <a:effectLst/>
              </a:rPr>
              <a:t> </a:t>
            </a:r>
          </a:p>
          <a:p>
            <a:pPr lvl="2"/>
            <a:r>
              <a:rPr lang="es-ES_tradnl" dirty="0" smtClean="0"/>
              <a:t>Listas de distribución</a:t>
            </a:r>
          </a:p>
          <a:p>
            <a:pPr lvl="1"/>
            <a:r>
              <a:rPr lang="es-ES" b="1" dirty="0"/>
              <a:t>Actividad 3: Control del estado del proyecto</a:t>
            </a:r>
            <a:endParaRPr lang="es-ES_tradnl" dirty="0"/>
          </a:p>
          <a:p>
            <a:pPr lvl="2"/>
            <a:r>
              <a:rPr lang="fr-CA" dirty="0" err="1"/>
              <a:t>Publicación</a:t>
            </a:r>
            <a:r>
              <a:rPr lang="fr-CA" dirty="0"/>
              <a:t> de los </a:t>
            </a:r>
            <a:r>
              <a:rPr lang="fr-CA" dirty="0" err="1"/>
              <a:t>hitos</a:t>
            </a:r>
            <a:r>
              <a:rPr lang="fr-CA" dirty="0"/>
              <a:t> en la </a:t>
            </a:r>
            <a:r>
              <a:rPr lang="fr-CA" dirty="0" err="1"/>
              <a:t>plataforma</a:t>
            </a:r>
            <a:r>
              <a:rPr lang="fr-CA" dirty="0"/>
              <a:t> online </a:t>
            </a:r>
            <a:r>
              <a:rPr lang="fr-CA" dirty="0" err="1"/>
              <a:t>del</a:t>
            </a:r>
            <a:r>
              <a:rPr lang="fr-CA" dirty="0"/>
              <a:t> </a:t>
            </a:r>
            <a:r>
              <a:rPr lang="fr-CA" dirty="0" err="1"/>
              <a:t>proyecto</a:t>
            </a:r>
            <a:r>
              <a:rPr lang="fr-CA" dirty="0"/>
              <a:t> y en los </a:t>
            </a:r>
            <a:r>
              <a:rPr lang="fr-CA" dirty="0" err="1"/>
              <a:t>diversos</a:t>
            </a:r>
            <a:r>
              <a:rPr lang="fr-CA" dirty="0"/>
              <a:t> </a:t>
            </a:r>
            <a:r>
              <a:rPr lang="fr-CA" dirty="0" err="1" smtClean="0"/>
              <a:t>foros</a:t>
            </a:r>
            <a:endParaRPr lang="fr-CA" dirty="0" smtClean="0"/>
          </a:p>
          <a:p>
            <a:pPr lvl="1"/>
            <a:r>
              <a:rPr lang="es-ES" b="1" dirty="0" smtClean="0"/>
              <a:t>Actividad 4: Erasmus </a:t>
            </a:r>
            <a:r>
              <a:rPr lang="es-ES" b="1" dirty="0" err="1"/>
              <a:t>Mundus</a:t>
            </a:r>
            <a:r>
              <a:rPr lang="es-ES_tradnl" dirty="0" smtClean="0">
                <a:effectLst/>
              </a:rPr>
              <a:t>  </a:t>
            </a:r>
            <a:endParaRPr lang="es-ES_tradnl" b="1" dirty="0"/>
          </a:p>
          <a:p>
            <a:endParaRPr lang="es-ES" dirty="0"/>
          </a:p>
        </p:txBody>
      </p:sp>
    </p:spTree>
    <p:extLst>
      <p:ext uri="{BB962C8B-B14F-4D97-AF65-F5344CB8AC3E}">
        <p14:creationId xmlns:p14="http://schemas.microsoft.com/office/powerpoint/2010/main" val="12341278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Estructura</a:t>
            </a:r>
            <a:endParaRPr lang="es-ES" dirty="0"/>
          </a:p>
        </p:txBody>
      </p:sp>
      <p:sp>
        <p:nvSpPr>
          <p:cNvPr id="3" name="Marcador de contenido 2"/>
          <p:cNvSpPr>
            <a:spLocks noGrp="1"/>
          </p:cNvSpPr>
          <p:nvPr>
            <p:ph idx="1"/>
          </p:nvPr>
        </p:nvSpPr>
        <p:spPr/>
        <p:txBody>
          <a:bodyPr>
            <a:normAutofit fontScale="77500" lnSpcReduction="20000"/>
          </a:bodyPr>
          <a:lstStyle/>
          <a:p>
            <a:pPr marL="0" indent="0">
              <a:buNone/>
            </a:pPr>
            <a:r>
              <a:rPr lang="es-ES_tradnl" b="1" dirty="0" smtClean="0"/>
              <a:t>M</a:t>
            </a:r>
            <a:r>
              <a:rPr lang="es-ES_tradnl" b="1" dirty="0" smtClean="0"/>
              <a:t>ÓDULO 2: </a:t>
            </a:r>
            <a:r>
              <a:rPr lang="es-ES_tradnl" b="1" dirty="0" smtClean="0"/>
              <a:t>MODELADO</a:t>
            </a:r>
            <a:r>
              <a:rPr lang="es-ES_tradnl" b="1" dirty="0"/>
              <a:t>, ANÁLISIS Y TRATAMIENTO DE INFORMACIÓN SUBJETIVA E </a:t>
            </a:r>
            <a:r>
              <a:rPr lang="es-ES_tradnl" b="1" dirty="0" smtClean="0"/>
              <a:t>INFORMAL</a:t>
            </a:r>
          </a:p>
          <a:p>
            <a:r>
              <a:rPr lang="es-ES_tradnl" b="1" dirty="0" smtClean="0"/>
              <a:t>Actividad </a:t>
            </a:r>
            <a:r>
              <a:rPr lang="es-ES_tradnl" b="1" dirty="0"/>
              <a:t>1: Adaptación y desarrollo de recursos y métodos a la información subjetiva e </a:t>
            </a:r>
            <a:r>
              <a:rPr lang="es-ES_tradnl" b="1" dirty="0" smtClean="0"/>
              <a:t>informal</a:t>
            </a:r>
          </a:p>
          <a:p>
            <a:r>
              <a:rPr lang="es-ES_tradnl" b="1" dirty="0"/>
              <a:t>Actividad 2: </a:t>
            </a:r>
            <a:r>
              <a:rPr lang="es-ES" b="1" dirty="0"/>
              <a:t>Análisis y desarrollo de herramientas</a:t>
            </a:r>
            <a:endParaRPr lang="es-ES_tradnl" dirty="0"/>
          </a:p>
          <a:p>
            <a:r>
              <a:rPr lang="es-ES_tradnl" b="1" dirty="0"/>
              <a:t>Actividad 3: Nuevos retos en técnicas, recursos y herramientas relacionadas con la subjetividad y el lenguaje </a:t>
            </a:r>
            <a:r>
              <a:rPr lang="es-ES_tradnl" b="1" dirty="0" smtClean="0"/>
              <a:t>informal</a:t>
            </a:r>
            <a:endParaRPr lang="es-ES_tradnl" dirty="0" smtClean="0"/>
          </a:p>
          <a:p>
            <a:endParaRPr lang="es-ES" dirty="0"/>
          </a:p>
        </p:txBody>
      </p:sp>
    </p:spTree>
    <p:extLst>
      <p:ext uri="{BB962C8B-B14F-4D97-AF65-F5344CB8AC3E}">
        <p14:creationId xmlns:p14="http://schemas.microsoft.com/office/powerpoint/2010/main" val="4729160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repúsculo">
  <a:themeElements>
    <a:clrScheme name="Crepúsculo">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Crepúsculo">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epúsc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Crepúsculo.thmx</Template>
  <TotalTime>1352</TotalTime>
  <Words>900</Words>
  <Application>Microsoft Macintosh PowerPoint</Application>
  <PresentationFormat>Presentación en pantalla (4:3)</PresentationFormat>
  <Paragraphs>79</Paragraphs>
  <Slides>16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Crepúsculo</vt:lpstr>
      <vt:lpstr>Documento</vt:lpstr>
      <vt:lpstr>ATTOS</vt:lpstr>
      <vt:lpstr>Temas</vt:lpstr>
      <vt:lpstr>Objetivos globales</vt:lpstr>
      <vt:lpstr>Objetivos subproyectos</vt:lpstr>
      <vt:lpstr>Objetivos subproyectos</vt:lpstr>
      <vt:lpstr>Objetivos subproyectos</vt:lpstr>
      <vt:lpstr>Módulos</vt:lpstr>
      <vt:lpstr>Estructura</vt:lpstr>
      <vt:lpstr>Estructura</vt:lpstr>
      <vt:lpstr>Estructura</vt:lpstr>
      <vt:lpstr>Estructura</vt:lpstr>
      <vt:lpstr>Estructura</vt:lpstr>
      <vt:lpstr>Interacción</vt:lpstr>
      <vt:lpstr>Cronograma orientativo</vt:lpstr>
      <vt:lpstr>Temporalidad</vt:lpstr>
      <vt:lpstr>Plataforma para el proyecto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ATTOS</dc:title>
  <dc:creator>L. Alfonso Ureña</dc:creator>
  <cp:lastModifiedBy>L. Alfonso Ureña</cp:lastModifiedBy>
  <cp:revision>12</cp:revision>
  <dcterms:created xsi:type="dcterms:W3CDTF">2013-06-17T11:28:38Z</dcterms:created>
  <dcterms:modified xsi:type="dcterms:W3CDTF">2013-06-18T10:29:22Z</dcterms:modified>
</cp:coreProperties>
</file>